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"/>
  </p:notesMasterIdLst>
  <p:sldIdLst>
    <p:sldId id="265" r:id="rId2"/>
    <p:sldId id="268" r:id="rId3"/>
    <p:sldId id="278" r:id="rId4"/>
    <p:sldId id="27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C5A"/>
    <a:srgbClr val="F2F2F2"/>
    <a:srgbClr val="367714"/>
    <a:srgbClr val="EBF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4" d="100"/>
          <a:sy n="114" d="100"/>
        </p:scale>
        <p:origin x="-160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2D7DD-C948-4C4E-8076-7D0A543AD099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0301D-53FC-41FA-8E81-6EF12DD37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93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C7AEC-2572-4C08-8CE0-14B6517E788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92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36771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84" y="836712"/>
            <a:ext cx="1470992" cy="58515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512" y="836712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bellenplatzhalter 8"/>
          <p:cNvSpPr>
            <a:spLocks noGrp="1"/>
          </p:cNvSpPr>
          <p:nvPr>
            <p:ph type="tbl" sz="quarter" idx="13"/>
          </p:nvPr>
        </p:nvSpPr>
        <p:spPr>
          <a:xfrm>
            <a:off x="251520" y="2132856"/>
            <a:ext cx="8640960" cy="4465166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DE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11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6771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830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4500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4392488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44824"/>
            <a:ext cx="4392488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640960" cy="115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764704"/>
            <a:ext cx="7772400" cy="455913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517232"/>
            <a:ext cx="864096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12" y="980728"/>
            <a:ext cx="8640960" cy="45056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6093296"/>
            <a:ext cx="864096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8CC5A">
                <a:lumMod val="35000"/>
                <a:lumOff val="65000"/>
                <a:alpha val="35000"/>
              </a:srgbClr>
            </a:gs>
            <a:gs pos="50000">
              <a:schemeClr val="bg1"/>
            </a:gs>
            <a:gs pos="100000">
              <a:srgbClr val="78CC5A">
                <a:lumMod val="35000"/>
                <a:lumOff val="65000"/>
                <a:alpha val="35000"/>
              </a:srgbClr>
            </a:gs>
            <a:gs pos="100000">
              <a:srgbClr val="92D050">
                <a:lumMod val="98000"/>
                <a:alpha val="31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693" y="72163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" y="1916832"/>
            <a:ext cx="864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35496" y="112790"/>
            <a:ext cx="9108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Kaufmännisches Berufsbildungszentrum Saarlouis</a:t>
            </a:r>
          </a:p>
          <a:p>
            <a:pPr algn="ctr"/>
            <a:r>
              <a:rPr lang="de-DE" sz="1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Schulen des Landkreises Saarlouis</a:t>
            </a:r>
            <a:endParaRPr lang="de-DE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61314"/>
            <a:ext cx="1512168" cy="749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2790"/>
            <a:ext cx="699921" cy="6978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5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rgbClr val="367714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3414241"/>
          </a:xfrm>
        </p:spPr>
        <p:txBody>
          <a:bodyPr anchor="ctr"/>
          <a:lstStyle/>
          <a:p>
            <a:pPr algn="ctr"/>
            <a:r>
              <a:rPr lang="de-DE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Berufsfachschule</a:t>
            </a:r>
            <a:br>
              <a:rPr lang="de-DE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Wirtschaft</a:t>
            </a:r>
            <a:br>
              <a:rPr lang="de-DE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</a:t>
            </a:r>
            <a:r>
              <a:rPr lang="de-DE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Verwaltung</a:t>
            </a:r>
            <a:endParaRPr lang="de-DE" sz="6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7941" y="1070221"/>
            <a:ext cx="8229600" cy="634082"/>
          </a:xfrm>
        </p:spPr>
        <p:txBody>
          <a:bodyPr/>
          <a:lstStyle/>
          <a:p>
            <a:r>
              <a:rPr lang="de-DE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Zugangsvoraussetzungen</a:t>
            </a:r>
            <a:endParaRPr lang="de-DE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9"/>
            <a:ext cx="8219256" cy="432048"/>
          </a:xfrm>
        </p:spPr>
        <p:txBody>
          <a:bodyPr>
            <a:normAutofit/>
          </a:bodyPr>
          <a:lstStyle/>
          <a:p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Hauptschulabschluss</a:t>
            </a:r>
            <a:endParaRPr lang="de-DE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DE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DE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9400" lvl="1" indent="0">
              <a:lnSpc>
                <a:spcPct val="100000"/>
              </a:lnSpc>
              <a:spcBef>
                <a:spcPts val="95"/>
              </a:spcBef>
              <a:buNone/>
              <a:tabLst>
                <a:tab pos="550545" algn="l"/>
                <a:tab pos="551180" algn="l"/>
              </a:tabLst>
            </a:pPr>
            <a:endParaRPr lang="de-DE" sz="1900" spc="45" dirty="0" smtClean="0">
              <a:latin typeface="Tahoma"/>
              <a:cs typeface="Tahoma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39552" y="2568397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rgbClr val="367714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Zielsetzung der BFS</a:t>
            </a:r>
            <a:endParaRPr lang="de-DE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3140969"/>
            <a:ext cx="8219256" cy="3024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Vermittlung von berufsübergreifenden Kenntnissen und Fertigkeiten</a:t>
            </a:r>
            <a:endParaRPr lang="de-DE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Vermittlung von beruflicher Grundbildung zur 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Vorbereitung auf spätere </a:t>
            </a: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Berufsausbildung</a:t>
            </a: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Einblicke in die Berufswelt durch Praktikum in der Fachstufe I</a:t>
            </a: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Fachtheoretische Vorbereitung auf die Abschlussprüfung in Fachstufe II</a:t>
            </a:r>
            <a:endParaRPr lang="de-DE" sz="1900" spc="45" dirty="0" smtClean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355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28600" y="5309617"/>
            <a:ext cx="8658223" cy="7836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>
              <a:lnSpc>
                <a:spcPct val="80000"/>
              </a:lnSpc>
            </a:pPr>
            <a:r>
              <a:rPr lang="de-DE" altLang="en-US" sz="2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Fachstufe I</a:t>
            </a:r>
          </a:p>
          <a:p>
            <a:pPr algn="ctr">
              <a:lnSpc>
                <a:spcPct val="80000"/>
              </a:lnSpc>
            </a:pPr>
            <a:r>
              <a:rPr lang="de-DE" altLang="en-US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Dauer: 1 Jahr</a:t>
            </a:r>
          </a:p>
          <a:p>
            <a:pPr algn="ctr">
              <a:lnSpc>
                <a:spcPct val="80000"/>
              </a:lnSpc>
            </a:pPr>
            <a:r>
              <a:rPr lang="de-DE" altLang="en-US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(4 Tage Unterricht am K BBZ Saarlouis + 1 Tag Praktikum im Betrieb)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86654" y="4504726"/>
            <a:ext cx="404574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altLang="en-US" sz="1600" dirty="0">
                <a:ln>
                  <a:solidFill>
                    <a:schemeClr val="tx1"/>
                  </a:solidFill>
                </a:ln>
              </a:rPr>
              <a:t>Stufenabschlusszeugnis</a:t>
            </a:r>
          </a:p>
          <a:p>
            <a:pPr algn="ctr"/>
            <a:r>
              <a:rPr lang="de-DE" altLang="en-US" sz="1600" dirty="0">
                <a:ln>
                  <a:solidFill>
                    <a:schemeClr val="tx1"/>
                  </a:solidFill>
                </a:ln>
              </a:rPr>
              <a:t>(kein qualifizierter Notendurchschnitt)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557711" y="4445064"/>
            <a:ext cx="42484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altLang="en-US" sz="1600" dirty="0">
                <a:ln>
                  <a:solidFill>
                    <a:schemeClr val="tx1"/>
                  </a:solidFill>
                </a:ln>
              </a:rPr>
              <a:t>Versetzung</a:t>
            </a:r>
          </a:p>
          <a:p>
            <a:pPr algn="ctr"/>
            <a:r>
              <a:rPr lang="de-DE" altLang="en-US" sz="1600" dirty="0">
                <a:ln>
                  <a:solidFill>
                    <a:schemeClr val="tx1"/>
                  </a:solidFill>
                </a:ln>
              </a:rPr>
              <a:t>(qualifizierter </a:t>
            </a:r>
            <a:r>
              <a:rPr lang="de-DE" altLang="en-US" sz="1600" dirty="0" smtClean="0">
                <a:ln>
                  <a:solidFill>
                    <a:schemeClr val="tx1"/>
                  </a:solidFill>
                </a:ln>
              </a:rPr>
              <a:t>Notendurchschnitt, </a:t>
            </a:r>
          </a:p>
          <a:p>
            <a:pPr algn="ctr"/>
            <a:r>
              <a:rPr lang="de-DE" altLang="en-US" sz="1600" dirty="0" smtClean="0">
                <a:ln>
                  <a:solidFill>
                    <a:schemeClr val="tx1"/>
                  </a:solidFill>
                </a:ln>
              </a:rPr>
              <a:t>erfolgreicher Praktikumsabschluss)</a:t>
            </a:r>
            <a:endParaRPr lang="de-DE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Pfeil nach oben 7"/>
          <p:cNvSpPr/>
          <p:nvPr/>
        </p:nvSpPr>
        <p:spPr>
          <a:xfrm>
            <a:off x="6501387" y="4015115"/>
            <a:ext cx="345281" cy="463506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altLang="en-US"/>
          </a:p>
        </p:txBody>
      </p:sp>
      <p:sp>
        <p:nvSpPr>
          <p:cNvPr id="9" name="Abgerundetes Rechteck 8"/>
          <p:cNvSpPr/>
          <p:nvPr/>
        </p:nvSpPr>
        <p:spPr>
          <a:xfrm>
            <a:off x="3821906" y="2564904"/>
            <a:ext cx="5064918" cy="13847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>
              <a:lnSpc>
                <a:spcPct val="150000"/>
              </a:lnSpc>
            </a:pPr>
            <a:r>
              <a:rPr lang="de-DE" altLang="en-US" sz="2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Fachstufe </a:t>
            </a:r>
            <a:r>
              <a:rPr lang="de-DE" altLang="en-US" sz="2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II</a:t>
            </a:r>
            <a:endParaRPr lang="de-DE" altLang="en-US" sz="10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de-DE" altLang="en-US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Dauer: 1 </a:t>
            </a:r>
            <a:r>
              <a:rPr lang="de-DE" altLang="en-US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Jahr</a:t>
            </a:r>
            <a:endParaRPr lang="de-DE" altLang="en-US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de-DE" altLang="en-US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(5 Tage Unterricht am K BBZ Saarlouis)</a:t>
            </a:r>
          </a:p>
          <a:p>
            <a:pPr algn="ctr">
              <a:lnSpc>
                <a:spcPct val="80000"/>
              </a:lnSpc>
            </a:pPr>
            <a:r>
              <a:rPr lang="de-DE" altLang="en-US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Abschluss: Mittlerer Bildungsabschluss (MBA) nach staatlicher Abschlussprüfung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5095875" y="954644"/>
            <a:ext cx="2047875" cy="8966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en-US" sz="2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Fachoberschule</a:t>
            </a:r>
            <a:endParaRPr lang="de-DE" altLang="en-US" sz="20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28600" y="971422"/>
            <a:ext cx="4714875" cy="8966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en-US" sz="2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Berufsausbildung</a:t>
            </a:r>
            <a:endParaRPr lang="de-DE" altLang="en-US" sz="20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296149" y="954644"/>
            <a:ext cx="1590675" cy="8966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de-DE" altLang="en-US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Berufliches</a:t>
            </a:r>
            <a:r>
              <a:rPr lang="de-DE" altLang="en-US" b="1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en-US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Oberstufen-gymnasium</a:t>
            </a:r>
          </a:p>
        </p:txBody>
      </p:sp>
      <p:sp>
        <p:nvSpPr>
          <p:cNvPr id="14" name="Pfeil nach oben 13"/>
          <p:cNvSpPr/>
          <p:nvPr/>
        </p:nvSpPr>
        <p:spPr>
          <a:xfrm>
            <a:off x="5954316" y="1920649"/>
            <a:ext cx="345281" cy="521335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altLang="en-US"/>
          </a:p>
        </p:txBody>
      </p:sp>
      <p:sp>
        <p:nvSpPr>
          <p:cNvPr id="15" name="Pfeil nach oben 14"/>
          <p:cNvSpPr/>
          <p:nvPr/>
        </p:nvSpPr>
        <p:spPr>
          <a:xfrm>
            <a:off x="7924801" y="1929038"/>
            <a:ext cx="345281" cy="521335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altLang="en-US"/>
          </a:p>
        </p:txBody>
      </p:sp>
      <p:sp>
        <p:nvSpPr>
          <p:cNvPr id="16" name="Pfeil nach oben 15"/>
          <p:cNvSpPr/>
          <p:nvPr/>
        </p:nvSpPr>
        <p:spPr>
          <a:xfrm>
            <a:off x="4274344" y="1926766"/>
            <a:ext cx="345281" cy="521335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altLang="en-US"/>
          </a:p>
        </p:txBody>
      </p:sp>
      <p:sp>
        <p:nvSpPr>
          <p:cNvPr id="17" name="Pfeil nach oben 16"/>
          <p:cNvSpPr/>
          <p:nvPr/>
        </p:nvSpPr>
        <p:spPr>
          <a:xfrm>
            <a:off x="2027397" y="1918377"/>
            <a:ext cx="345281" cy="2568632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altLang="en-US"/>
          </a:p>
        </p:txBody>
      </p:sp>
      <p:sp>
        <p:nvSpPr>
          <p:cNvPr id="18" name="Abgerundetes Rechteck 17"/>
          <p:cNvSpPr/>
          <p:nvPr/>
        </p:nvSpPr>
        <p:spPr>
          <a:xfrm>
            <a:off x="228601" y="6181987"/>
            <a:ext cx="8658222" cy="396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altLang="en-US" sz="2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Voraussetzung: </a:t>
            </a:r>
            <a:r>
              <a:rPr lang="de-DE" alt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Hauptschulabschluss</a:t>
            </a:r>
          </a:p>
        </p:txBody>
      </p:sp>
    </p:spTree>
    <p:extLst>
      <p:ext uri="{BB962C8B-B14F-4D97-AF65-F5344CB8AC3E}">
        <p14:creationId xmlns:p14="http://schemas.microsoft.com/office/powerpoint/2010/main" val="8386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653536" cy="648072"/>
          </a:xfrm>
        </p:spPr>
        <p:txBody>
          <a:bodyPr/>
          <a:lstStyle/>
          <a:p>
            <a:r>
              <a:rPr lang="de-D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Stundentafel Berufsfachschule</a:t>
            </a:r>
            <a:endParaRPr lang="de-DE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426961"/>
              </p:ext>
            </p:extLst>
          </p:nvPr>
        </p:nvGraphicFramePr>
        <p:xfrm>
          <a:off x="1115616" y="1484784"/>
          <a:ext cx="6840763" cy="270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31"/>
              </a:tblGrid>
              <a:tr h="36131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Berufsübergreifender Bereich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BF I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BF II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11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Religionslehre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211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Deutsch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11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Fremdsprache (FR / EN)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11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Mathematik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11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NW (CH / PH / Bio)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-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11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Wirtschafts-</a:t>
                      </a:r>
                      <a:r>
                        <a:rPr lang="de-DE" sz="1600" baseline="0" dirty="0" smtClean="0"/>
                        <a:t> und </a:t>
                      </a:r>
                      <a:r>
                        <a:rPr lang="de-DE" sz="1600" dirty="0" smtClean="0"/>
                        <a:t>Sozialkunde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211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Sport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4" name="Inhaltsplatzhalt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225216"/>
              </p:ext>
            </p:extLst>
          </p:nvPr>
        </p:nvGraphicFramePr>
        <p:xfrm>
          <a:off x="1115616" y="4221088"/>
          <a:ext cx="6840760" cy="2055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8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Berufsbezogener</a:t>
                      </a:r>
                      <a:r>
                        <a:rPr lang="de-DE" sz="1600" baseline="0" dirty="0" smtClean="0"/>
                        <a:t> Bereich</a:t>
                      </a:r>
                      <a:endParaRPr lang="de-D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BF I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BF II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79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Berufliche</a:t>
                      </a:r>
                      <a:r>
                        <a:rPr lang="de-DE" sz="1600" baseline="0" dirty="0" smtClean="0"/>
                        <a:t> Kompetenz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79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Fachpraktische</a:t>
                      </a:r>
                      <a:r>
                        <a:rPr lang="de-DE" sz="1600" baseline="0" dirty="0" smtClean="0"/>
                        <a:t> Ausbildung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8 Zeitstunden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-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796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Unterstützender</a:t>
                      </a:r>
                      <a:r>
                        <a:rPr lang="de-DE" sz="1600" b="1" baseline="0" dirty="0" smtClean="0"/>
                        <a:t> Bereich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131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Lernbegleitung und individuelle</a:t>
                      </a:r>
                      <a:r>
                        <a:rPr lang="de-DE" sz="1600" baseline="0" dirty="0" smtClean="0"/>
                        <a:t> Förderung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796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Summen insgesamt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34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34</a:t>
                      </a:r>
                      <a:endParaRPr lang="de-DE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lienmaster_KBBZ">
  <a:themeElements>
    <a:clrScheme name="Näh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Lariss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folienmaster_KBBZ</Template>
  <TotalTime>0</TotalTime>
  <Words>177</Words>
  <Application>Microsoft Office PowerPoint</Application>
  <PresentationFormat>Bildschirmpräsentation (4:3)</PresentationFormat>
  <Paragraphs>67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folienmaster_KBBZ</vt:lpstr>
      <vt:lpstr>Berufsfachschule Wirtschaft und Verwaltung</vt:lpstr>
      <vt:lpstr>Zugangsvoraussetzungen</vt:lpstr>
      <vt:lpstr>PowerPoint-Präsentation</vt:lpstr>
      <vt:lpstr>Stundentafel Berufsfachschule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Berufsfachschule Wirtschaft und Verwaltung</dc:title>
  <dc:creator>Hirtz</dc:creator>
  <cp:lastModifiedBy>Janine Dierking</cp:lastModifiedBy>
  <cp:revision>7</cp:revision>
  <dcterms:created xsi:type="dcterms:W3CDTF">2021-02-12T10:32:09Z</dcterms:created>
  <dcterms:modified xsi:type="dcterms:W3CDTF">2021-06-17T07:39:47Z</dcterms:modified>
</cp:coreProperties>
</file>